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632" r:id="rId4"/>
    <p:sldId id="630" r:id="rId5"/>
    <p:sldId id="605" r:id="rId6"/>
    <p:sldId id="836" r:id="rId7"/>
    <p:sldId id="607" r:id="rId8"/>
    <p:sldId id="611" r:id="rId9"/>
    <p:sldId id="608" r:id="rId10"/>
    <p:sldId id="570" r:id="rId11"/>
    <p:sldId id="633" r:id="rId12"/>
    <p:sldId id="563" r:id="rId13"/>
    <p:sldId id="572" r:id="rId14"/>
    <p:sldId id="838" r:id="rId15"/>
    <p:sldId id="839" r:id="rId16"/>
    <p:sldId id="840" r:id="rId17"/>
    <p:sldId id="841" r:id="rId18"/>
    <p:sldId id="842" r:id="rId19"/>
    <p:sldId id="843" r:id="rId20"/>
    <p:sldId id="574" r:id="rId21"/>
    <p:sldId id="844" r:id="rId22"/>
    <p:sldId id="845" r:id="rId23"/>
    <p:sldId id="846" r:id="rId24"/>
    <p:sldId id="847" r:id="rId25"/>
    <p:sldId id="848" r:id="rId26"/>
    <p:sldId id="849" r:id="rId27"/>
    <p:sldId id="851" r:id="rId28"/>
    <p:sldId id="852" r:id="rId29"/>
    <p:sldId id="850" r:id="rId3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94674"/>
  </p:normalViewPr>
  <p:slideViewPr>
    <p:cSldViewPr snapToGrid="0">
      <p:cViewPr>
        <p:scale>
          <a:sx n="110" d="100"/>
          <a:sy n="110" d="100"/>
        </p:scale>
        <p:origin x="14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5943-319C-E04F-A11B-C38B2CA51575}" type="datetimeFigureOut">
              <a:rPr lang="en-US" smtClean="0"/>
              <a:t>3/16/24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DA13A-3964-5243-98E4-FA1C55B8B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>
            <a:extLst>
              <a:ext uri="{FF2B5EF4-FFF2-40B4-BE49-F238E27FC236}">
                <a16:creationId xmlns:a16="http://schemas.microsoft.com/office/drawing/2014/main" id="{633E1516-5CF2-E943-B411-92326A21CF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1875" name="Rectangle 3">
            <a:extLst>
              <a:ext uri="{FF2B5EF4-FFF2-40B4-BE49-F238E27FC236}">
                <a16:creationId xmlns:a16="http://schemas.microsoft.com/office/drawing/2014/main" id="{7C3108E5-734E-0F45-920C-D296C88A17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65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DC2044-4A08-E748-A06E-C2B27E5802F1}"/>
              </a:ext>
            </a:extLst>
          </p:cNvPr>
          <p:cNvSpPr/>
          <p:nvPr/>
        </p:nvSpPr>
        <p:spPr>
          <a:xfrm>
            <a:off x="10991851" y="1509185"/>
            <a:ext cx="1200149" cy="150918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6" name="Picture 2" descr="2014_logo_only_reverse.png">
            <a:extLst>
              <a:ext uri="{FF2B5EF4-FFF2-40B4-BE49-F238E27FC236}">
                <a16:creationId xmlns:a16="http://schemas.microsoft.com/office/drawing/2014/main" id="{51D12B78-8139-E644-BCC8-ACA6A44F8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585" y="1892300"/>
            <a:ext cx="54398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87683" y="4005064"/>
            <a:ext cx="7240271" cy="4285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400" b="0" i="0" kern="0" spc="40" baseline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200" b="0" i="0">
                <a:latin typeface="Whitney Book"/>
                <a:cs typeface="Whitney Book"/>
              </a:defRPr>
            </a:lvl2pPr>
            <a:lvl3pPr>
              <a:defRPr sz="1200" b="0" i="0">
                <a:latin typeface="Whitney Book"/>
                <a:cs typeface="Whitney Book"/>
              </a:defRPr>
            </a:lvl3pPr>
            <a:lvl4pPr>
              <a:defRPr sz="1200" b="0" i="0">
                <a:latin typeface="Whitney Book"/>
                <a:cs typeface="Whitney Book"/>
              </a:defRPr>
            </a:lvl4pPr>
            <a:lvl5pPr>
              <a:defRPr sz="12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7683" y="4677140"/>
            <a:ext cx="7240271" cy="4285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333" b="1" i="0" kern="0" cap="none" spc="0" normalizeH="0" baseline="0">
                <a:solidFill>
                  <a:srgbClr val="0C2344"/>
                </a:solidFill>
                <a:latin typeface="Arial"/>
                <a:cs typeface="Arial"/>
              </a:defRPr>
            </a:lvl1pPr>
            <a:lvl2pPr>
              <a:defRPr sz="1200" b="0" i="0">
                <a:latin typeface="Whitney Book"/>
                <a:cs typeface="Whitney Book"/>
              </a:defRPr>
            </a:lvl2pPr>
            <a:lvl3pPr>
              <a:defRPr sz="1200" b="0" i="0">
                <a:latin typeface="Whitney Book"/>
                <a:cs typeface="Whitney Book"/>
              </a:defRPr>
            </a:lvl3pPr>
            <a:lvl4pPr>
              <a:defRPr sz="1200" b="0" i="0">
                <a:latin typeface="Whitney Book"/>
                <a:cs typeface="Whitney Book"/>
              </a:defRPr>
            </a:lvl4pPr>
            <a:lvl5pPr>
              <a:defRPr sz="12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BE2BB-0C57-3E4C-A753-F59901215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450" y="1522077"/>
            <a:ext cx="7251700" cy="209894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5067"/>
              </a:lnSpc>
              <a:defRPr sz="4533" b="1">
                <a:solidFill>
                  <a:schemeClr val="accent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4083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2016_UBCStandard_Signature_ReverseRGB72.png">
            <a:extLst>
              <a:ext uri="{FF2B5EF4-FFF2-40B4-BE49-F238E27FC236}">
                <a16:creationId xmlns:a16="http://schemas.microsoft.com/office/drawing/2014/main" id="{F8600279-7B8A-0948-A22C-35CBB55BE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18" y="1924052"/>
            <a:ext cx="6360583" cy="8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9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7616-2026-87F9-7E7F-53986F4E1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9CDAA-9031-CA8A-35D2-BA8484966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B86E8-5F80-8EEE-8E7C-770A3EF7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14BA-3FEE-7B41-A263-A3A042BF141C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79971-DED9-F599-5A8F-6967C601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44407-ADC2-6EC2-165E-22505B1C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F4399-CB46-A247-810B-B46AED743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5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D2A977-3F56-1649-9B5C-932A97F88A8F}"/>
              </a:ext>
            </a:extLst>
          </p:cNvPr>
          <p:cNvSpPr/>
          <p:nvPr/>
        </p:nvSpPr>
        <p:spPr>
          <a:xfrm>
            <a:off x="10991851" y="1509185"/>
            <a:ext cx="1200149" cy="15091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9" name="Picture 3" descr="s4b282c2015.png">
            <a:extLst>
              <a:ext uri="{FF2B5EF4-FFF2-40B4-BE49-F238E27FC236}">
                <a16:creationId xmlns:a16="http://schemas.microsoft.com/office/drawing/2014/main" id="{BB57D411-10C3-9643-970C-A5D7BF118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685" y="1919817"/>
            <a:ext cx="484716" cy="65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87683" y="4005064"/>
            <a:ext cx="7240271" cy="4285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400" b="0" i="0" kern="0" spc="4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200" b="0" i="0">
                <a:latin typeface="Whitney Book"/>
                <a:cs typeface="Whitney Book"/>
              </a:defRPr>
            </a:lvl2pPr>
            <a:lvl3pPr>
              <a:defRPr sz="1200" b="0" i="0">
                <a:latin typeface="Whitney Book"/>
                <a:cs typeface="Whitney Book"/>
              </a:defRPr>
            </a:lvl3pPr>
            <a:lvl4pPr>
              <a:defRPr sz="1200" b="0" i="0">
                <a:latin typeface="Whitney Book"/>
                <a:cs typeface="Whitney Book"/>
              </a:defRPr>
            </a:lvl4pPr>
            <a:lvl5pPr>
              <a:defRPr sz="12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7683" y="4677140"/>
            <a:ext cx="7240271" cy="4285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333" b="1" i="0" kern="0" cap="none" spc="0" normalizeH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200" b="0" i="0">
                <a:latin typeface="Whitney Book"/>
                <a:cs typeface="Whitney Book"/>
              </a:defRPr>
            </a:lvl2pPr>
            <a:lvl3pPr>
              <a:defRPr sz="1200" b="0" i="0">
                <a:latin typeface="Whitney Book"/>
                <a:cs typeface="Whitney Book"/>
              </a:defRPr>
            </a:lvl3pPr>
            <a:lvl4pPr>
              <a:defRPr sz="1200" b="0" i="0">
                <a:latin typeface="Whitney Book"/>
                <a:cs typeface="Whitney Book"/>
              </a:defRPr>
            </a:lvl4pPr>
            <a:lvl5pPr>
              <a:defRPr sz="12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2B14B-758E-084E-BA13-E6F328AC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41" y="1527903"/>
            <a:ext cx="7213309" cy="2093119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5067"/>
              </a:lnSpc>
              <a:defRPr sz="4533" b="1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45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E32F5F1E-FA2C-CA40-B19B-422E4289F406}"/>
              </a:ext>
            </a:extLst>
          </p:cNvPr>
          <p:cNvSpPr txBox="1">
            <a:spLocks/>
          </p:cNvSpPr>
          <p:nvPr/>
        </p:nvSpPr>
        <p:spPr>
          <a:xfrm flipH="1">
            <a:off x="11451167" y="6309785"/>
            <a:ext cx="406400" cy="256116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7A520048-3B01-6D4F-ABB1-62CF686C9F6C}" type="slidenum">
              <a:rPr lang="en-US" altLang="en-US" sz="12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12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BD8F2-58D7-1F4D-89C0-C1F5D61506A4}"/>
              </a:ext>
            </a:extLst>
          </p:cNvPr>
          <p:cNvSpPr/>
          <p:nvPr/>
        </p:nvSpPr>
        <p:spPr>
          <a:xfrm>
            <a:off x="10991851" y="1509185"/>
            <a:ext cx="1200149" cy="150918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B73D1A4D-E646-CF42-8E0B-1F50828E0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585" y="1892300"/>
            <a:ext cx="54398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A8D1E7E-B601-3641-86D1-05CEAB68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9" y="1509183"/>
            <a:ext cx="10515600" cy="150918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733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65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 Slide -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14BB6FCE-4A9E-894D-AB47-568D04ADACB2}"/>
              </a:ext>
            </a:extLst>
          </p:cNvPr>
          <p:cNvSpPr txBox="1">
            <a:spLocks/>
          </p:cNvSpPr>
          <p:nvPr/>
        </p:nvSpPr>
        <p:spPr>
          <a:xfrm flipH="1">
            <a:off x="11451167" y="6309785"/>
            <a:ext cx="406400" cy="256116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6DB20FED-9292-3648-9FE2-F2D73F362A8A}" type="slidenum">
              <a:rPr lang="en-US" altLang="en-US" sz="1200" smtClean="0">
                <a:solidFill>
                  <a:srgbClr val="FFFFFF"/>
                </a:solidFill>
                <a:latin typeface="Whitney Book" pitchFamily="2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1200">
              <a:solidFill>
                <a:srgbClr val="FFFFFF"/>
              </a:solidFill>
              <a:latin typeface="Whitney Boo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78170-6765-0340-9B9D-5B9076E22D52}"/>
              </a:ext>
            </a:extLst>
          </p:cNvPr>
          <p:cNvSpPr/>
          <p:nvPr/>
        </p:nvSpPr>
        <p:spPr>
          <a:xfrm>
            <a:off x="10991851" y="1509185"/>
            <a:ext cx="1200149" cy="15091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5" name="Picture 3" descr="s4b282c2015.png">
            <a:extLst>
              <a:ext uri="{FF2B5EF4-FFF2-40B4-BE49-F238E27FC236}">
                <a16:creationId xmlns:a16="http://schemas.microsoft.com/office/drawing/2014/main" id="{EB94A9BA-7D90-3545-ADCC-6B0E239A5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685" y="1919817"/>
            <a:ext cx="484716" cy="65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BE77B2-1725-364C-8919-4C531602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50" y="1509185"/>
            <a:ext cx="7240501" cy="1325033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4267"/>
              </a:lnSpc>
              <a:defRPr sz="3733" b="1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7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4b282c2015.png">
            <a:extLst>
              <a:ext uri="{FF2B5EF4-FFF2-40B4-BE49-F238E27FC236}">
                <a16:creationId xmlns:a16="http://schemas.microsoft.com/office/drawing/2014/main" id="{C5CC1297-7F58-3647-B3F1-062AA1D03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685" y="1919817"/>
            <a:ext cx="484716" cy="65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7F2E0D4F-D434-DE43-A4CE-A7E215618088}"/>
              </a:ext>
            </a:extLst>
          </p:cNvPr>
          <p:cNvSpPr txBox="1">
            <a:spLocks/>
          </p:cNvSpPr>
          <p:nvPr/>
        </p:nvSpPr>
        <p:spPr>
          <a:xfrm flipH="1">
            <a:off x="11451167" y="6309785"/>
            <a:ext cx="406400" cy="256116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31FA68E0-BB7B-CA40-9EFF-4BCD4E36FA24}" type="slidenum">
              <a:rPr lang="en-US" altLang="en-US" sz="12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1200"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10215251" cy="492971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>
                <a:latin typeface="Arial"/>
                <a:cs typeface="Arial"/>
              </a:defRPr>
            </a:lvl1pPr>
            <a:lvl2pPr marL="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>
                <a:latin typeface="Arial"/>
                <a:cs typeface="Arial"/>
              </a:defRPr>
            </a:lvl2pPr>
            <a:lvl3pPr marL="719982" indent="-239994">
              <a:lnSpc>
                <a:spcPct val="130000"/>
              </a:lnSpc>
              <a:spcBef>
                <a:spcPts val="0"/>
              </a:spcBef>
              <a:defRPr sz="2000" b="0" i="0">
                <a:latin typeface="Arial"/>
                <a:cs typeface="Arial"/>
              </a:defRPr>
            </a:lvl3pPr>
            <a:lvl4pPr marL="119997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 b="0" i="0">
                <a:latin typeface="Arial"/>
                <a:cs typeface="Arial"/>
              </a:defRPr>
            </a:lvl4pPr>
            <a:lvl5pPr marL="1679958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82551-CF7F-BB44-8DA7-7DB7D78F93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72" y="747388"/>
            <a:ext cx="10515600" cy="60228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800" b="1">
                <a:solidFill>
                  <a:schemeClr val="accent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03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Slide -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014_logo_only_reverse.png">
            <a:extLst>
              <a:ext uri="{FF2B5EF4-FFF2-40B4-BE49-F238E27FC236}">
                <a16:creationId xmlns:a16="http://schemas.microsoft.com/office/drawing/2014/main" id="{3389ABEF-D5CE-EB4B-8DF1-04E7AB2AD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585" y="1892300"/>
            <a:ext cx="54398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599D5D24-C50C-AA49-8E96-06282F592868}"/>
              </a:ext>
            </a:extLst>
          </p:cNvPr>
          <p:cNvSpPr txBox="1">
            <a:spLocks/>
          </p:cNvSpPr>
          <p:nvPr/>
        </p:nvSpPr>
        <p:spPr>
          <a:xfrm flipH="1">
            <a:off x="11451167" y="6309785"/>
            <a:ext cx="406400" cy="256116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DA7EBE31-BD8B-4A46-AC67-62556815D290}" type="slidenum">
              <a:rPr lang="en-US" alt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10215251" cy="492971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719982" indent="-239994">
              <a:lnSpc>
                <a:spcPct val="130000"/>
              </a:lnSpc>
              <a:spcBef>
                <a:spcPts val="0"/>
              </a:spcBef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 marL="119997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 marL="1679958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D4CC9-2B32-C947-A94E-1B7CE12D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2" y="740702"/>
            <a:ext cx="10515600" cy="576063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733"/>
              </a:lnSpc>
              <a:defRPr sz="2800" b="1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s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627803E-7450-1D4D-B989-93375F8F75B2}"/>
              </a:ext>
            </a:extLst>
          </p:cNvPr>
          <p:cNvSpPr txBox="1">
            <a:spLocks/>
          </p:cNvSpPr>
          <p:nvPr/>
        </p:nvSpPr>
        <p:spPr>
          <a:xfrm flipH="1">
            <a:off x="11451167" y="6309785"/>
            <a:ext cx="406400" cy="256116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8D9C2B68-88E0-EA42-B917-1B9578864DF1}" type="slidenum">
              <a:rPr lang="en-US" altLang="en-US" sz="1200" smtClean="0"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1200"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10215251" cy="492971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>
                <a:latin typeface="Arial"/>
                <a:cs typeface="Arial"/>
              </a:defRPr>
            </a:lvl1pPr>
            <a:lvl2pPr marL="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>
                <a:latin typeface="Arial"/>
                <a:cs typeface="Arial"/>
              </a:defRPr>
            </a:lvl2pPr>
            <a:lvl3pPr marL="719982" indent="-239994">
              <a:lnSpc>
                <a:spcPct val="130000"/>
              </a:lnSpc>
              <a:spcBef>
                <a:spcPts val="0"/>
              </a:spcBef>
              <a:defRPr sz="2000" b="0" i="0">
                <a:latin typeface="Arial"/>
                <a:cs typeface="Arial"/>
              </a:defRPr>
            </a:lvl3pPr>
            <a:lvl4pPr marL="119997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 b="0" i="0">
                <a:latin typeface="Arial"/>
                <a:cs typeface="Arial"/>
              </a:defRPr>
            </a:lvl4pPr>
            <a:lvl5pPr marL="1679958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A0920-9910-044C-A5F5-C875F126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4" y="548680"/>
            <a:ext cx="10544693" cy="831109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800"/>
              </a:lnSpc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6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s Slide -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E5C37F31-1A46-0E46-8716-80D112089A13}"/>
              </a:ext>
            </a:extLst>
          </p:cNvPr>
          <p:cNvSpPr txBox="1">
            <a:spLocks/>
          </p:cNvSpPr>
          <p:nvPr/>
        </p:nvSpPr>
        <p:spPr>
          <a:xfrm flipH="1">
            <a:off x="11451167" y="6309785"/>
            <a:ext cx="406400" cy="256116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fld id="{5FA2A49C-43B4-9148-A2E7-98A78CAA76EA}" type="slidenum">
              <a:rPr lang="en-US" altLang="en-US" sz="1200" smtClean="0">
                <a:solidFill>
                  <a:srgbClr val="FFFFFF"/>
                </a:solidFill>
                <a:cs typeface="Arial" panose="020B0604020202020204" pitchFamily="34" charset="0"/>
              </a:rPr>
              <a:pPr algn="r">
                <a:spcBef>
                  <a:spcPct val="2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CA" altLang="en-US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" descr="2014_logo_only_reverse.png">
            <a:extLst>
              <a:ext uri="{FF2B5EF4-FFF2-40B4-BE49-F238E27FC236}">
                <a16:creationId xmlns:a16="http://schemas.microsoft.com/office/drawing/2014/main" id="{78CBB9E3-1C1E-DE49-8310-5A5E2F385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585" y="504329"/>
            <a:ext cx="54398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10215251" cy="492971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719982" indent="-239994">
              <a:lnSpc>
                <a:spcPct val="130000"/>
              </a:lnSpc>
              <a:spcBef>
                <a:spcPts val="0"/>
              </a:spcBef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3pPr>
            <a:lvl4pPr marL="1199970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4pPr>
            <a:lvl5pPr marL="1679958" indent="-239994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2000" b="0" i="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01CE3-3085-B645-9614-A980B513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2" y="548681"/>
            <a:ext cx="10599293" cy="86409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800"/>
              </a:lnSpc>
              <a:defRPr sz="2800" b="1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8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BC_2016_Signature_Wide_282.png">
            <a:extLst>
              <a:ext uri="{FF2B5EF4-FFF2-40B4-BE49-F238E27FC236}">
                <a16:creationId xmlns:a16="http://schemas.microsoft.com/office/drawing/2014/main" id="{33DD662E-8631-024E-8FE3-BD3FF7284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18" y="1919817"/>
            <a:ext cx="6360583" cy="83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65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30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" charset="0"/>
          <a:ea typeface="ＭＳ Ｐゴシック" charset="-128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" charset="0"/>
          <a:ea typeface="ＭＳ Ｐゴシック" charset="-128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" charset="0"/>
          <a:ea typeface="ＭＳ Ｐゴシック" charset="-128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8643A-7E0D-83FE-3FC7-101CC8035D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Theoretical models of motor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9B57F2-2C0C-B6CB-AA92-71A000F4E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Hyosub Kim, School of Kinesiology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D4CD2-6315-58A2-7B1F-3BFF2124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KIN 482D: Computational modeling of human sensorimotor control and learning</a:t>
            </a:r>
          </a:p>
        </p:txBody>
      </p:sp>
    </p:spTree>
    <p:extLst>
      <p:ext uri="{BB962C8B-B14F-4D97-AF65-F5344CB8AC3E}">
        <p14:creationId xmlns:p14="http://schemas.microsoft.com/office/powerpoint/2010/main" val="3400102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DEA0-D20A-1447-A88C-6A0D815F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5" y="548680"/>
            <a:ext cx="10887255" cy="831109"/>
          </a:xfrm>
        </p:spPr>
        <p:txBody>
          <a:bodyPr>
            <a:normAutofit/>
          </a:bodyPr>
          <a:lstStyle/>
          <a:p>
            <a:r>
              <a:rPr lang="en-US" dirty="0"/>
              <a:t>Sensory prediction errors are teaching signal for adapting internal models (sensorimotor maps)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C6FA5-E2B8-DE4E-ABCC-6030FB0F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0" y="2110311"/>
            <a:ext cx="4600763" cy="3599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E2EA2E-3659-9E49-BCA1-12F7C4488DBA}"/>
              </a:ext>
            </a:extLst>
          </p:cNvPr>
          <p:cNvSpPr txBox="1"/>
          <p:nvPr/>
        </p:nvSpPr>
        <p:spPr>
          <a:xfrm>
            <a:off x="8694086" y="6529263"/>
            <a:ext cx="298763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>
                <a:latin typeface="Arial" charset="0"/>
                <a:ea typeface="Arial" charset="0"/>
                <a:cs typeface="Arial" charset="0"/>
              </a:rPr>
              <a:t>Krakauer et al., </a:t>
            </a:r>
            <a:r>
              <a:rPr lang="en-US" sz="1351" i="1" dirty="0" err="1">
                <a:latin typeface="Arial" charset="0"/>
                <a:ea typeface="Arial" charset="0"/>
                <a:cs typeface="Arial" charset="0"/>
              </a:rPr>
              <a:t>Compr</a:t>
            </a:r>
            <a:r>
              <a:rPr lang="en-US" sz="135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351" i="1" dirty="0" err="1">
                <a:latin typeface="Arial" charset="0"/>
                <a:ea typeface="Arial" charset="0"/>
                <a:cs typeface="Arial" charset="0"/>
              </a:rPr>
              <a:t>Physiol</a:t>
            </a:r>
            <a:r>
              <a:rPr lang="en-US" sz="135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351" dirty="0">
                <a:latin typeface="Arial" charset="0"/>
                <a:ea typeface="Arial" charset="0"/>
                <a:cs typeface="Arial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33024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747486-8B34-85ED-2123-38BEA4A4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prediction is key for skill maintenance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71D61-C100-1DF1-E49B-F6B62844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71" y="1500026"/>
            <a:ext cx="8462457" cy="4263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7EE426-091C-27B4-EBE8-BEF4F47DF5D0}"/>
              </a:ext>
            </a:extLst>
          </p:cNvPr>
          <p:cNvSpPr txBox="1"/>
          <p:nvPr/>
        </p:nvSpPr>
        <p:spPr>
          <a:xfrm>
            <a:off x="585275" y="6078487"/>
            <a:ext cx="110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Predictive versus reactive control: Load and grip forces are aligned only when subject controls movement</a:t>
            </a:r>
          </a:p>
        </p:txBody>
      </p:sp>
    </p:spTree>
    <p:extLst>
      <p:ext uri="{BB962C8B-B14F-4D97-AF65-F5344CB8AC3E}">
        <p14:creationId xmlns:p14="http://schemas.microsoft.com/office/powerpoint/2010/main" val="346995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850" name="Picture 2" descr="33x18">
            <a:extLst>
              <a:ext uri="{FF2B5EF4-FFF2-40B4-BE49-F238E27FC236}">
                <a16:creationId xmlns:a16="http://schemas.microsoft.com/office/drawing/2014/main" id="{04C6F403-E7D2-8B43-B972-31EC29CFF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9"/>
          <a:stretch/>
        </p:blipFill>
        <p:spPr bwMode="auto">
          <a:xfrm>
            <a:off x="2189943" y="1234399"/>
            <a:ext cx="7812113" cy="525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DC02B-D6A1-DB4D-87F0-25B5BD62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Implicit motor adaptation – learning from sensory prediction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BDF41-6425-8ECB-8B37-88D920D8EE23}"/>
              </a:ext>
            </a:extLst>
          </p:cNvPr>
          <p:cNvSpPr txBox="1"/>
          <p:nvPr/>
        </p:nvSpPr>
        <p:spPr>
          <a:xfrm>
            <a:off x="9481060" y="4593265"/>
            <a:ext cx="2597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Aftereffects are gold standard measure of implicit adaptation – evidence of recalibration</a:t>
            </a:r>
          </a:p>
        </p:txBody>
      </p:sp>
    </p:spTree>
    <p:extLst>
      <p:ext uri="{BB962C8B-B14F-4D97-AF65-F5344CB8AC3E}">
        <p14:creationId xmlns:p14="http://schemas.microsoft.com/office/powerpoint/2010/main" val="181585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6864-861F-CE4E-A45E-5D1610B0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5" y="548680"/>
            <a:ext cx="11162225" cy="831109"/>
          </a:xfrm>
        </p:spPr>
        <p:txBody>
          <a:bodyPr>
            <a:noAutofit/>
          </a:bodyPr>
          <a:lstStyle/>
          <a:p>
            <a:r>
              <a:rPr lang="en-US" dirty="0"/>
              <a:t>Visuomotor rotation is another way of inducing motor adaptation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0A5CD-2C42-324A-9E3C-1AFC9AC1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02" y="1981164"/>
            <a:ext cx="7813823" cy="3334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FC41E5-5E83-1043-8703-7F0BE1BE03A4}"/>
              </a:ext>
            </a:extLst>
          </p:cNvPr>
          <p:cNvSpPr txBox="1"/>
          <p:nvPr/>
        </p:nvSpPr>
        <p:spPr>
          <a:xfrm>
            <a:off x="8694086" y="6529263"/>
            <a:ext cx="1973919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>
                <a:latin typeface="Arial" charset="0"/>
                <a:ea typeface="Arial" charset="0"/>
                <a:cs typeface="Arial" charset="0"/>
              </a:rPr>
              <a:t>Krakauer et al. (2019)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CE738-73F5-7254-C3A1-7C1B5F27E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8" y="1323453"/>
            <a:ext cx="3009014" cy="23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9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7E798-DD9A-1CE3-D3BB-BAA914A56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effectLst/>
                <a:latin typeface="Times"/>
              </a:rPr>
              <a:t>“A theoretical approach to motor control and motor learning seeks to explain regularities</a:t>
            </a:r>
            <a:endParaRPr lang="en-US" dirty="0">
              <a:effectLst/>
              <a:latin typeface="Times"/>
            </a:endParaRPr>
          </a:p>
          <a:p>
            <a:r>
              <a:rPr lang="en-US" i="1" dirty="0">
                <a:effectLst/>
                <a:latin typeface="Times"/>
              </a:rPr>
              <a:t>in behavior in terms of </a:t>
            </a:r>
            <a:r>
              <a:rPr lang="en-US" b="1" i="1" dirty="0">
                <a:effectLst/>
                <a:latin typeface="Times"/>
              </a:rPr>
              <a:t>underlying principles</a:t>
            </a:r>
            <a:r>
              <a:rPr lang="en-US" i="1" dirty="0">
                <a:effectLst/>
                <a:latin typeface="Times"/>
              </a:rPr>
              <a:t>. This typically entails formulating mathematical</a:t>
            </a:r>
            <a:endParaRPr lang="en-US" dirty="0">
              <a:effectLst/>
              <a:latin typeface="Times"/>
            </a:endParaRPr>
          </a:p>
          <a:p>
            <a:r>
              <a:rPr lang="en-US" i="1" dirty="0">
                <a:effectLst/>
                <a:latin typeface="Times"/>
              </a:rPr>
              <a:t>models that describe the mechanics of the body or task, the way in which appropriate motor</a:t>
            </a:r>
            <a:endParaRPr lang="en-US" dirty="0">
              <a:effectLst/>
              <a:latin typeface="Times"/>
            </a:endParaRPr>
          </a:p>
          <a:p>
            <a:r>
              <a:rPr lang="en-US" i="1" dirty="0">
                <a:effectLst/>
                <a:latin typeface="Times"/>
              </a:rPr>
              <a:t>commands are selected, or the way in which prior experience influences future behavior…”</a:t>
            </a:r>
            <a:endParaRPr lang="en-US" dirty="0">
              <a:effectLst/>
              <a:latin typeface="Times"/>
            </a:endParaRPr>
          </a:p>
          <a:p>
            <a:endParaRPr lang="en-US" dirty="0">
              <a:latin typeface="Times"/>
            </a:endParaRPr>
          </a:p>
          <a:p>
            <a:r>
              <a:rPr lang="en-US" i="1" dirty="0">
                <a:effectLst/>
                <a:latin typeface="Times"/>
              </a:rPr>
              <a:t>“A </a:t>
            </a:r>
            <a:r>
              <a:rPr lang="en-US" b="1" i="1" dirty="0">
                <a:effectLst/>
                <a:latin typeface="Times"/>
              </a:rPr>
              <a:t>normative</a:t>
            </a:r>
            <a:r>
              <a:rPr lang="en-US" i="1" dirty="0">
                <a:effectLst/>
                <a:latin typeface="Times"/>
              </a:rPr>
              <a:t> </a:t>
            </a:r>
            <a:r>
              <a:rPr lang="en-US" b="1" i="1" dirty="0">
                <a:effectLst/>
                <a:latin typeface="Times"/>
              </a:rPr>
              <a:t>modeling approach </a:t>
            </a:r>
            <a:r>
              <a:rPr lang="en-US" i="1" dirty="0">
                <a:effectLst/>
                <a:latin typeface="Times"/>
              </a:rPr>
              <a:t>seeks to explain behavior by first understanding the precise</a:t>
            </a:r>
            <a:endParaRPr lang="en-US" dirty="0">
              <a:effectLst/>
              <a:latin typeface="Times"/>
            </a:endParaRPr>
          </a:p>
          <a:p>
            <a:r>
              <a:rPr lang="en-US" i="1" dirty="0">
                <a:effectLst/>
                <a:latin typeface="Times"/>
              </a:rPr>
              <a:t>computational problem that the brain faces, and then asking what, theoretically, is the</a:t>
            </a:r>
            <a:endParaRPr lang="en-US" dirty="0">
              <a:effectLst/>
              <a:latin typeface="Times"/>
            </a:endParaRPr>
          </a:p>
          <a:p>
            <a:r>
              <a:rPr lang="en-US" i="1" dirty="0">
                <a:effectLst/>
                <a:latin typeface="Times"/>
              </a:rPr>
              <a:t>best possible way to solve it (</a:t>
            </a:r>
            <a:r>
              <a:rPr lang="en-US" b="1" i="1" dirty="0">
                <a:effectLst/>
                <a:latin typeface="Times"/>
              </a:rPr>
              <a:t>akin to Marr’s computational level of analysis</a:t>
            </a:r>
            <a:r>
              <a:rPr lang="en-US" i="1" dirty="0">
                <a:effectLst/>
                <a:latin typeface="Times"/>
              </a:rPr>
              <a:t>). Finding</a:t>
            </a:r>
            <a:endParaRPr lang="en-US" dirty="0">
              <a:effectLst/>
              <a:latin typeface="Times"/>
            </a:endParaRPr>
          </a:p>
          <a:p>
            <a:r>
              <a:rPr lang="en-US" i="1" dirty="0">
                <a:effectLst/>
                <a:latin typeface="Times"/>
              </a:rPr>
              <a:t>solutions to such problems typically leverages ideas from control theory or machine</a:t>
            </a:r>
            <a:endParaRPr lang="en-US" dirty="0">
              <a:effectLst/>
              <a:latin typeface="Times"/>
            </a:endParaRPr>
          </a:p>
          <a:p>
            <a:r>
              <a:rPr lang="en-US" i="1" dirty="0">
                <a:effectLst/>
                <a:latin typeface="Times"/>
              </a:rPr>
              <a:t>learning. Mechanistic and normative approaches are far from mutually exclusive endeavors…”</a:t>
            </a:r>
            <a:endParaRPr lang="en-US" dirty="0">
              <a:effectLst/>
              <a:latin typeface="Times"/>
            </a:endParaRPr>
          </a:p>
          <a:p>
            <a:endParaRPr lang="en-US" dirty="0"/>
          </a:p>
          <a:p>
            <a:r>
              <a:rPr lang="en-US" dirty="0"/>
              <a:t>- Bayesian models are the </a:t>
            </a:r>
            <a:r>
              <a:rPr lang="en-US" i="1" dirty="0"/>
              <a:t>prime</a:t>
            </a:r>
            <a:r>
              <a:rPr lang="en-US" dirty="0"/>
              <a:t> example of normative modeling!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5C3E06-3227-3717-2A08-AACF165E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Models of Motor Control and Motor Learning (Haith &amp; Krakauer)</a:t>
            </a:r>
          </a:p>
        </p:txBody>
      </p:sp>
    </p:spTree>
    <p:extLst>
      <p:ext uri="{BB962C8B-B14F-4D97-AF65-F5344CB8AC3E}">
        <p14:creationId xmlns:p14="http://schemas.microsoft.com/office/powerpoint/2010/main" val="164124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1474E-1CE6-B8BD-A8F8-4F12E2B65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78"/>
          <a:stretch/>
        </p:blipFill>
        <p:spPr>
          <a:xfrm>
            <a:off x="1696278" y="2297757"/>
            <a:ext cx="4134678" cy="128378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07EC93-45E7-255E-8AB1-BF96985D6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must estimate where we are in order to know how to 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hand location maximizes the likelihood function? Or, ”what hand location is most likely to have led to these observations.”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Authors refer to this as MLE. What do we also know it as? Under what assumption?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6A6D2D-60AD-A407-2C5F-15FC3D20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estimation: making sense of sensory feedback</a:t>
            </a:r>
          </a:p>
        </p:txBody>
      </p:sp>
    </p:spTree>
    <p:extLst>
      <p:ext uri="{BB962C8B-B14F-4D97-AF65-F5344CB8AC3E}">
        <p14:creationId xmlns:p14="http://schemas.microsoft.com/office/powerpoint/2010/main" val="353908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61431-21FD-979C-1A21-08962C003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25" y="908051"/>
            <a:ext cx="8429589" cy="55929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69F6E5-D8FF-E875-90FA-2A7C6862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9E497-294D-48AC-F8AA-9F6CE2B47A84}"/>
              </a:ext>
            </a:extLst>
          </p:cNvPr>
          <p:cNvSpPr txBox="1"/>
          <p:nvPr/>
        </p:nvSpPr>
        <p:spPr>
          <a:xfrm>
            <a:off x="0" y="644925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*ignore apparent normalization/density issue in figures</a:t>
            </a:r>
          </a:p>
        </p:txBody>
      </p:sp>
    </p:spTree>
    <p:extLst>
      <p:ext uri="{BB962C8B-B14F-4D97-AF65-F5344CB8AC3E}">
        <p14:creationId xmlns:p14="http://schemas.microsoft.com/office/powerpoint/2010/main" val="398995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FDAC98-F602-E44E-DEFA-220E436AD7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effectLst/>
                <a:latin typeface="Times"/>
              </a:rPr>
              <a:t>“The capacity to learn new patterns of movement and improve and adapt</a:t>
            </a:r>
            <a:r>
              <a:rPr lang="en-US" dirty="0">
                <a:latin typeface="Times"/>
              </a:rPr>
              <a:t> </a:t>
            </a:r>
            <a:r>
              <a:rPr lang="en-US" i="1" dirty="0">
                <a:effectLst/>
                <a:latin typeface="Times"/>
              </a:rPr>
              <a:t>existing ones is arguably the most fundamentally important facet of the human motor system.”</a:t>
            </a:r>
          </a:p>
          <a:p>
            <a:endParaRPr lang="en-US" i="1" dirty="0">
              <a:latin typeface="Time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visuomotor rotation (VMR) as model task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ECC0F-C895-03B2-675F-F4B498B1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learning</a:t>
            </a:r>
          </a:p>
        </p:txBody>
      </p:sp>
    </p:spTree>
    <p:extLst>
      <p:ext uri="{BB962C8B-B14F-4D97-AF65-F5344CB8AC3E}">
        <p14:creationId xmlns:p14="http://schemas.microsoft.com/office/powerpoint/2010/main" val="266701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EAEE0-9C1E-9822-867D-54F0305C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9" y="1209975"/>
            <a:ext cx="10340422" cy="48065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09D4AF-AB90-5E20-04C1-494F6034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learning: State-space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C57C0-7620-6041-698E-ED5E17124739}"/>
              </a:ext>
            </a:extLst>
          </p:cNvPr>
          <p:cNvSpPr txBox="1"/>
          <p:nvPr/>
        </p:nvSpPr>
        <p:spPr>
          <a:xfrm>
            <a:off x="940904" y="1101497"/>
            <a:ext cx="89187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E4D0D-83AD-8455-B41E-408BD1D1B905}"/>
              </a:ext>
            </a:extLst>
          </p:cNvPr>
          <p:cNvSpPr txBox="1"/>
          <p:nvPr/>
        </p:nvSpPr>
        <p:spPr>
          <a:xfrm>
            <a:off x="166379" y="6111713"/>
            <a:ext cx="8752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~ Retention factor; “forgetting” (value between 0 and 1, usually close to 1)</a:t>
            </a:r>
          </a:p>
          <a:p>
            <a:r>
              <a:rPr lang="en-US" sz="2000" dirty="0"/>
              <a:t>⍺ ~ Learning rate (value between 0 and 1, usually between 0.1 – 0.3)</a:t>
            </a:r>
          </a:p>
        </p:txBody>
      </p:sp>
    </p:spTree>
    <p:extLst>
      <p:ext uri="{BB962C8B-B14F-4D97-AF65-F5344CB8AC3E}">
        <p14:creationId xmlns:p14="http://schemas.microsoft.com/office/powerpoint/2010/main" val="49490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4F7AD-8708-0B56-460A-53C1674029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272" y="1509184"/>
            <a:ext cx="10692328" cy="49297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of a simple discrete-time linear dynamical system </a:t>
            </a:r>
          </a:p>
          <a:p>
            <a:pPr marL="1062882" lvl="2" indent="-342900"/>
            <a:r>
              <a:rPr lang="en-US" dirty="0"/>
              <a:t>A system that changes behavior over time, where time (t) is discretized</a:t>
            </a:r>
          </a:p>
          <a:p>
            <a:pPr marL="1062882" lvl="2" indent="-342900"/>
            <a:r>
              <a:rPr lang="en-US" dirty="0"/>
              <a:t>Linear means only addition and multiplication are involved</a:t>
            </a:r>
          </a:p>
          <a:p>
            <a:pPr marL="1062882" lvl="2" indent="-342900"/>
            <a:endParaRPr lang="en-US" dirty="0"/>
          </a:p>
          <a:p>
            <a:pPr marL="342900" lvl="1" indent="-342900"/>
            <a:r>
              <a:rPr lang="en-US" dirty="0"/>
              <a:t>Intuitions:</a:t>
            </a:r>
          </a:p>
          <a:p>
            <a:pPr marL="1062882" lvl="2" indent="-342900"/>
            <a:r>
              <a:rPr lang="en-US" dirty="0"/>
              <a:t>Agent learns to correct for a (fixed) proportion of the error that was experienced  during a given trial or movement</a:t>
            </a:r>
          </a:p>
          <a:p>
            <a:pPr marL="1542870" lvl="3" indent="-342900"/>
            <a:r>
              <a:rPr lang="en-US" dirty="0"/>
              <a:t>Incidentally, this assumption of the model only holds true for a limited range of errors and conditions (see Wei and </a:t>
            </a:r>
            <a:r>
              <a:rPr lang="en-US" dirty="0" err="1"/>
              <a:t>Kording</a:t>
            </a:r>
            <a:r>
              <a:rPr lang="en-US" dirty="0"/>
              <a:t> 2009, Bond and Taylor 2015, Supplement to Kim et al 2018)</a:t>
            </a:r>
          </a:p>
          <a:p>
            <a:pPr marL="1062882" lvl="2" indent="-342900"/>
            <a:r>
              <a:rPr lang="en-US" dirty="0"/>
              <a:t>The retention factor, </a:t>
            </a:r>
            <a:r>
              <a:rPr lang="en-US" b="1" dirty="0"/>
              <a:t>A</a:t>
            </a:r>
            <a:r>
              <a:rPr lang="en-US" dirty="0"/>
              <a:t>, means that in the absence of error, behavior will gradually return to baseline values </a:t>
            </a:r>
          </a:p>
          <a:p>
            <a:pPr marL="1062882" lvl="2" indent="-3429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65F31-C84C-BEA7-71FA-413413B9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learning: State-space models</a:t>
            </a:r>
          </a:p>
        </p:txBody>
      </p:sp>
    </p:spTree>
    <p:extLst>
      <p:ext uri="{BB962C8B-B14F-4D97-AF65-F5344CB8AC3E}">
        <p14:creationId xmlns:p14="http://schemas.microsoft.com/office/powerpoint/2010/main" val="340657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F4F023-9EAE-A5FC-9724-57BDE47B4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option for final projects</a:t>
            </a:r>
          </a:p>
          <a:p>
            <a:pPr marL="1062882" lvl="2" indent="-342900"/>
            <a:r>
              <a:rPr lang="en-US" dirty="0"/>
              <a:t>Come up with an experiment to test a model – does not require simulations, formal modeling</a:t>
            </a:r>
          </a:p>
          <a:p>
            <a:pPr marL="1062882" lvl="2" indent="-342900"/>
            <a:r>
              <a:rPr lang="en-US" dirty="0"/>
              <a:t>Does require being rigorous, even without math!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Helper code for problem set 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Journal Club-like discussion for Smith et al (2006) on Wednesday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EC4E0F-26B9-6D26-39B0-335A415C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9554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66CD-C108-3E44-9B65-23E13613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5" y="548680"/>
            <a:ext cx="11073325" cy="831109"/>
          </a:xfrm>
        </p:spPr>
        <p:txBody>
          <a:bodyPr>
            <a:noAutofit/>
          </a:bodyPr>
          <a:lstStyle/>
          <a:p>
            <a:r>
              <a:rPr lang="en-US" dirty="0"/>
              <a:t>Adaptation leads to short-term changes in sensorimotor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28273-3C8F-A54E-A5AE-404AD3DB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75" y="1327911"/>
            <a:ext cx="5281425" cy="3674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12215-2181-D045-9230-F493A5377BAD}"/>
              </a:ext>
            </a:extLst>
          </p:cNvPr>
          <p:cNvSpPr txBox="1"/>
          <p:nvPr/>
        </p:nvSpPr>
        <p:spPr>
          <a:xfrm>
            <a:off x="754913" y="5022257"/>
            <a:ext cx="1047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Following adaptation to a 30 deg visuomotor rotation and removal of the perturbation, there is reversion to baseline reaching behavior (i.e., washout). Time course of washout follows exponential decay.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D033E-AF76-8C4A-98ED-07165F27A529}"/>
              </a:ext>
            </a:extLst>
          </p:cNvPr>
          <p:cNvSpPr txBox="1"/>
          <p:nvPr/>
        </p:nvSpPr>
        <p:spPr>
          <a:xfrm>
            <a:off x="7977022" y="6557790"/>
            <a:ext cx="368157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 err="1">
                <a:latin typeface="Arial" charset="0"/>
                <a:ea typeface="Arial" charset="0"/>
                <a:cs typeface="Arial" charset="0"/>
              </a:rPr>
              <a:t>Kitago</a:t>
            </a:r>
            <a:r>
              <a:rPr lang="en-US" sz="1351" dirty="0">
                <a:latin typeface="Arial" charset="0"/>
                <a:ea typeface="Arial" charset="0"/>
                <a:cs typeface="Arial" charset="0"/>
              </a:rPr>
              <a:t> et al, </a:t>
            </a:r>
            <a:r>
              <a:rPr lang="en-US" sz="1351" i="1" dirty="0">
                <a:latin typeface="Arial" charset="0"/>
                <a:ea typeface="Arial" charset="0"/>
                <a:cs typeface="Arial" charset="0"/>
              </a:rPr>
              <a:t>Frontiers Human </a:t>
            </a:r>
            <a:r>
              <a:rPr lang="en-US" sz="1351" i="1" dirty="0" err="1">
                <a:latin typeface="Arial" charset="0"/>
                <a:ea typeface="Arial" charset="0"/>
                <a:cs typeface="Arial" charset="0"/>
              </a:rPr>
              <a:t>Neurosci</a:t>
            </a:r>
            <a:r>
              <a:rPr lang="en-US" sz="135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351" dirty="0">
                <a:latin typeface="Arial" charset="0"/>
                <a:ea typeface="Arial" charset="0"/>
                <a:cs typeface="Arial" charset="0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4221966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24A89-F0CB-F63F-6975-15A753B8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37" y="3264176"/>
            <a:ext cx="2957445" cy="110904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E5D73-CD5A-51D2-0219-91E36601F0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 trick to deriving this expression:</a:t>
            </a:r>
          </a:p>
          <a:p>
            <a:pPr marL="1062882" lvl="2" indent="-342900"/>
            <a:r>
              <a:rPr lang="en-US" dirty="0"/>
              <a:t>Since we are at asymptote, time-varying terms all have index of infinity</a:t>
            </a:r>
          </a:p>
          <a:p>
            <a:pPr marL="1062882" lvl="2" indent="-342900"/>
            <a:r>
              <a:rPr lang="en-US" dirty="0"/>
              <a:t>We can do this because, if we are at asymptote, by definition that means that the system is at equilibrium</a:t>
            </a:r>
          </a:p>
          <a:p>
            <a:pPr marL="1062882" lvl="2" indent="-342900"/>
            <a:endParaRPr lang="en-US" dirty="0"/>
          </a:p>
          <a:p>
            <a:pPr marL="1062882" lvl="2" indent="-342900"/>
            <a:endParaRPr lang="en-US" dirty="0"/>
          </a:p>
          <a:p>
            <a:pPr marL="1062882" lvl="2" indent="-342900"/>
            <a:endParaRPr lang="en-US" dirty="0"/>
          </a:p>
          <a:p>
            <a:pPr marL="1062882" lvl="2" indent="-342900"/>
            <a:endParaRPr lang="en-US" dirty="0"/>
          </a:p>
          <a:p>
            <a:pPr marL="1062882" lvl="2" indent="-342900"/>
            <a:r>
              <a:rPr lang="en-US" dirty="0"/>
              <a:t>What this signifies is that the error is never completely removed, an interesting feature of adaptation borne out by </a:t>
            </a:r>
            <a:r>
              <a:rPr lang="en-US" i="1" dirty="0"/>
              <a:t>many</a:t>
            </a:r>
            <a:r>
              <a:rPr lang="en-US" dirty="0"/>
              <a:t> different studies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EE11D-5C9C-D5CD-0FB6-75FA7C3F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 predicts residual error at asymptote</a:t>
            </a:r>
          </a:p>
        </p:txBody>
      </p:sp>
    </p:spTree>
    <p:extLst>
      <p:ext uri="{BB962C8B-B14F-4D97-AF65-F5344CB8AC3E}">
        <p14:creationId xmlns:p14="http://schemas.microsoft.com/office/powerpoint/2010/main" val="130173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91BBA9-6C39-B912-5EC4-5FAD41189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Offers a principled way to estimate trial-by-trial learning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general, a model that fits data well is thought to compactly summarize the salient features of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 the SSM provide a computational-level understanding, though?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where Bayes comes in!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6C6FEB-5D12-7464-75D2-E0795228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models summary</a:t>
            </a:r>
          </a:p>
        </p:txBody>
      </p:sp>
    </p:spTree>
    <p:extLst>
      <p:ext uri="{BB962C8B-B14F-4D97-AF65-F5344CB8AC3E}">
        <p14:creationId xmlns:p14="http://schemas.microsoft.com/office/powerpoint/2010/main" val="323555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E6102-E4A8-7503-A741-E93936DABA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Critical idea in models of motor adaptation is that motor learning is essentially a process of estimating the properties of the perturbation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Korenberg</a:t>
            </a:r>
            <a:r>
              <a:rPr lang="en-US" dirty="0"/>
              <a:t> and </a:t>
            </a:r>
            <a:r>
              <a:rPr lang="en-US" dirty="0" err="1"/>
              <a:t>Ghahramani</a:t>
            </a:r>
            <a:r>
              <a:rPr lang="en-US" dirty="0"/>
              <a:t> (2002) showed that proportional error correction is consistent with the idea of updating one’s beliefs (on each trial) about the perturbation in a statistically optimal manner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Kalman Filter, anyone?</a:t>
            </a:r>
          </a:p>
          <a:p>
            <a:endParaRPr lang="en-US" dirty="0"/>
          </a:p>
          <a:p>
            <a:r>
              <a:rPr lang="en-US" i="1" dirty="0">
                <a:effectLst/>
                <a:latin typeface="Times"/>
              </a:rPr>
              <a:t>The critical difference between this idea and the state- space model</a:t>
            </a:r>
            <a:r>
              <a:rPr lang="en-US" dirty="0">
                <a:latin typeface="Times"/>
              </a:rPr>
              <a:t> </a:t>
            </a:r>
            <a:r>
              <a:rPr lang="en-US" i="1" dirty="0">
                <a:effectLst/>
                <a:latin typeface="Times"/>
              </a:rPr>
              <a:t>formulation is that, in the Kalman filter equations, the learning rate, i.e. the amount one revises</a:t>
            </a:r>
            <a:r>
              <a:rPr lang="en-US" dirty="0">
                <a:latin typeface="Times"/>
              </a:rPr>
              <a:t> </a:t>
            </a:r>
            <a:r>
              <a:rPr lang="en-US" i="1" dirty="0">
                <a:effectLst/>
                <a:latin typeface="Times"/>
              </a:rPr>
              <a:t>one’s beliefs in the light of new observations, is not an arbitrary parameter of the model but</a:t>
            </a:r>
            <a:r>
              <a:rPr lang="en-US" dirty="0">
                <a:latin typeface="Times"/>
              </a:rPr>
              <a:t> </a:t>
            </a:r>
            <a:r>
              <a:rPr lang="en-US" i="1" dirty="0">
                <a:effectLst/>
                <a:latin typeface="Times"/>
              </a:rPr>
              <a:t>emerges as a consequence of the statistics of the task. </a:t>
            </a:r>
            <a:r>
              <a:rPr lang="en-US" dirty="0">
                <a:latin typeface="Times"/>
              </a:rPr>
              <a:t>[mic drop]</a:t>
            </a:r>
            <a:endParaRPr lang="en-US" dirty="0">
              <a:effectLst/>
              <a:latin typeface="Time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48111-56F0-C6E0-920F-506CCE63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state-space models: Learning as estimation</a:t>
            </a:r>
          </a:p>
        </p:txBody>
      </p:sp>
    </p:spTree>
    <p:extLst>
      <p:ext uri="{BB962C8B-B14F-4D97-AF65-F5344CB8AC3E}">
        <p14:creationId xmlns:p14="http://schemas.microsoft.com/office/powerpoint/2010/main" val="3181001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EF3990-9A72-D701-8394-202842EB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 as a model of motor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C6532-92BB-B232-F1A7-70B85276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33" y="964234"/>
            <a:ext cx="6191702" cy="5717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F1823-56DE-F0EF-588C-7D77A2235F6D}"/>
              </a:ext>
            </a:extLst>
          </p:cNvPr>
          <p:cNvSpPr txBox="1"/>
          <p:nvPr/>
        </p:nvSpPr>
        <p:spPr>
          <a:xfrm>
            <a:off x="7752524" y="1537252"/>
            <a:ext cx="4174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generative model represents the subject’s beliefs.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97057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8189F-2B9F-247D-3936-F7F7E34C7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effectLst/>
                <a:latin typeface="Times"/>
              </a:rPr>
              <a:t>“The Bayesian viewpoint is, however, much deeper in its implications</a:t>
            </a:r>
            <a:r>
              <a:rPr lang="en-US" dirty="0">
                <a:latin typeface="Times"/>
              </a:rPr>
              <a:t> </a:t>
            </a:r>
            <a:r>
              <a:rPr lang="en-US" i="1" dirty="0">
                <a:effectLst/>
                <a:latin typeface="Times"/>
              </a:rPr>
              <a:t>than a state- space model.”</a:t>
            </a:r>
          </a:p>
          <a:p>
            <a:endParaRPr lang="en-US" i="1" dirty="0">
              <a:latin typeface="Times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Implications of the KF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rate is dictated by particular aspects of the task: measurement (observation) noise, σ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perturbation volatility (state transition noise),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 to Burge et al (2008) findings: blurring cursor slows adaptation rate, even in a dimension-specific way; increasing state transition noise (“mapping uncertainty”) should increase adaptation rate</a:t>
            </a:r>
          </a:p>
          <a:p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AA7A5F-A267-EBFF-FB99-7E72995F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 as a model of motor learning</a:t>
            </a:r>
          </a:p>
        </p:txBody>
      </p:sp>
    </p:spTree>
    <p:extLst>
      <p:ext uri="{BB962C8B-B14F-4D97-AF65-F5344CB8AC3E}">
        <p14:creationId xmlns:p14="http://schemas.microsoft.com/office/powerpoint/2010/main" val="38544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3A0D1-690F-7DC9-E8D4-C6A97FF2C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effectLst/>
                <a:latin typeface="Times"/>
              </a:rPr>
              <a:t>“Ultimately, the true utility of a normative model is</a:t>
            </a:r>
            <a:r>
              <a:rPr lang="en-US" dirty="0">
                <a:latin typeface="Times"/>
              </a:rPr>
              <a:t> </a:t>
            </a:r>
            <a:r>
              <a:rPr lang="en-US" i="1" dirty="0">
                <a:effectLst/>
                <a:latin typeface="Times"/>
              </a:rPr>
              <a:t>not to provide an overarching theory of everything akin to a fundamental law of physics, but</a:t>
            </a:r>
            <a:r>
              <a:rPr lang="en-US" dirty="0">
                <a:latin typeface="Times"/>
              </a:rPr>
              <a:t> </a:t>
            </a:r>
            <a:r>
              <a:rPr lang="en-US" i="1" dirty="0">
                <a:effectLst/>
                <a:latin typeface="Times"/>
              </a:rPr>
              <a:t>to constrain, inform and inspire new ways of thinking about the motor system across multiple</a:t>
            </a:r>
            <a:r>
              <a:rPr lang="en-US" dirty="0">
                <a:latin typeface="Times"/>
              </a:rPr>
              <a:t> </a:t>
            </a:r>
            <a:r>
              <a:rPr lang="en-US" i="1" dirty="0">
                <a:effectLst/>
                <a:latin typeface="Times"/>
              </a:rPr>
              <a:t>levels of analysis.”</a:t>
            </a:r>
            <a:endParaRPr lang="en-US" dirty="0">
              <a:effectLst/>
              <a:latin typeface="Times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90FBA8-3F27-7B61-B439-0998771A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1303974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5EC28-BA15-E17D-97FA-94DE7CF8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r>
              <a:rPr lang="en-US" b="1" dirty="0"/>
              <a:t>Savings:</a:t>
            </a:r>
          </a:p>
          <a:p>
            <a:pPr marL="342900" lvl="1" indent="-342900"/>
            <a:r>
              <a:rPr lang="en-US" dirty="0"/>
              <a:t>Simply means </a:t>
            </a:r>
            <a:r>
              <a:rPr lang="en-US" b="1" i="1" dirty="0"/>
              <a:t>faster relearning </a:t>
            </a:r>
            <a:r>
              <a:rPr lang="en-US" dirty="0"/>
              <a:t>after initial exposure to a perturbation/condition/task and washout</a:t>
            </a:r>
          </a:p>
          <a:p>
            <a:pPr marL="342900" lvl="1" indent="-342900"/>
            <a:r>
              <a:rPr lang="en-US" dirty="0"/>
              <a:t>Functional significance is that it indicates a </a:t>
            </a:r>
            <a:r>
              <a:rPr lang="en-US" i="1" dirty="0"/>
              <a:t>memory</a:t>
            </a:r>
            <a:r>
              <a:rPr lang="en-US" dirty="0"/>
              <a:t> of what was learned</a:t>
            </a:r>
          </a:p>
          <a:p>
            <a:pPr marL="342900" lvl="1" indent="-342900"/>
            <a:endParaRPr lang="en-US" dirty="0"/>
          </a:p>
          <a:p>
            <a:pPr lvl="1" indent="0">
              <a:buNone/>
            </a:pPr>
            <a:r>
              <a:rPr lang="en-US" b="1" dirty="0"/>
              <a:t>Force clamp:</a:t>
            </a:r>
          </a:p>
          <a:p>
            <a:pPr marL="342900" lvl="1" indent="-342900"/>
            <a:r>
              <a:rPr lang="en-US" dirty="0"/>
              <a:t>In this context, refers to creating a virtual force channel with the robotic device, such that reach trajectories are clamped to the target angle</a:t>
            </a:r>
          </a:p>
          <a:p>
            <a:pPr marL="342900" lvl="1" indent="-342900"/>
            <a:r>
              <a:rPr lang="en-US" dirty="0"/>
              <a:t>Allows researchers to measure predictive forces that are generated by subject, without having to control for changing kinematics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97BFE-B79B-63D5-809C-F4AB9347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 Wednesday’s discussion of Smith et al (2006)</a:t>
            </a:r>
          </a:p>
        </p:txBody>
      </p:sp>
    </p:spTree>
    <p:extLst>
      <p:ext uri="{BB962C8B-B14F-4D97-AF65-F5344CB8AC3E}">
        <p14:creationId xmlns:p14="http://schemas.microsoft.com/office/powerpoint/2010/main" val="694286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5EC28-BA15-E17D-97FA-94DE7CF8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r>
              <a:rPr lang="en-US" b="1" dirty="0"/>
              <a:t>Adaptation index during force field paradigm: </a:t>
            </a:r>
            <a:r>
              <a:rPr lang="en-US" dirty="0"/>
              <a:t>estimated slope from simple linear regression of actual lateral force profile versus ideal lateral force profile (perfect adaptation would have slope=1, fall on unity line)</a:t>
            </a:r>
          </a:p>
          <a:p>
            <a:pPr lvl="1" indent="0">
              <a:buNone/>
            </a:pPr>
            <a:endParaRPr lang="en-US" b="1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A1AC0-349F-616B-4BFE-E595B92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20" y="3094819"/>
            <a:ext cx="7772400" cy="300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E8E08-AF72-CFEB-241D-7D40569B1D29}"/>
              </a:ext>
            </a:extLst>
          </p:cNvPr>
          <p:cNvSpPr txBox="1"/>
          <p:nvPr/>
        </p:nvSpPr>
        <p:spPr>
          <a:xfrm>
            <a:off x="9291577" y="6455809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Joiner &amp; Smith (2008)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D426402-1DD0-013C-026A-012EFDC4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4" y="548680"/>
            <a:ext cx="10544693" cy="831109"/>
          </a:xfrm>
        </p:spPr>
        <p:txBody>
          <a:bodyPr/>
          <a:lstStyle/>
          <a:p>
            <a:r>
              <a:rPr lang="en-US" dirty="0"/>
              <a:t>Context for Wednesday’s discussion of Smith et al (2006)</a:t>
            </a:r>
          </a:p>
        </p:txBody>
      </p:sp>
    </p:spTree>
    <p:extLst>
      <p:ext uri="{BB962C8B-B14F-4D97-AF65-F5344CB8AC3E}">
        <p14:creationId xmlns:p14="http://schemas.microsoft.com/office/powerpoint/2010/main" val="3944390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5EC28-BA15-E17D-97FA-94DE7CF8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through Smith et al (2006) and be ready to discuss!</a:t>
            </a:r>
          </a:p>
          <a:p>
            <a:pPr marL="1062882" lvl="2" indent="-342900"/>
            <a:r>
              <a:rPr lang="en-US" dirty="0"/>
              <a:t>Highly influential paper in the field, to this day </a:t>
            </a:r>
          </a:p>
          <a:p>
            <a:pPr marL="1062882" lvl="2" indent="-342900"/>
            <a:r>
              <a:rPr lang="en-US" dirty="0"/>
              <a:t>Excellent example of a modeling/simulation-based study that incorporates empirical data</a:t>
            </a:r>
          </a:p>
          <a:p>
            <a:pPr marL="1062882" lvl="2" indent="-342900"/>
            <a:r>
              <a:rPr lang="en-US" dirty="0"/>
              <a:t>One of the best examples of a non-Bayesian model of motor learning (although now we know that there are deep connections between state-space models and the KF)</a:t>
            </a:r>
          </a:p>
          <a:p>
            <a:pPr marL="1062882" lvl="2" indent="-342900"/>
            <a:endParaRPr lang="en-US" dirty="0"/>
          </a:p>
          <a:p>
            <a:pPr marL="342900" lvl="1" indent="-342900"/>
            <a:r>
              <a:rPr lang="en-US" dirty="0"/>
              <a:t>Continue working on projects</a:t>
            </a:r>
          </a:p>
          <a:p>
            <a:pPr marL="1062882" lvl="2" indent="-3429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97BFE-B79B-63D5-809C-F4AB9347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Wednesday’s class…</a:t>
            </a:r>
          </a:p>
        </p:txBody>
      </p:sp>
    </p:spTree>
    <p:extLst>
      <p:ext uri="{BB962C8B-B14F-4D97-AF65-F5344CB8AC3E}">
        <p14:creationId xmlns:p14="http://schemas.microsoft.com/office/powerpoint/2010/main" val="1611485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2E84-5588-CD8A-B6E4-423D9AEF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Sensorimotor control is difficult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9A43A-2F6B-A8D5-CC6E-5DEFF92B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25" y="1257126"/>
            <a:ext cx="7667844" cy="5179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19D566-6D1F-3AB0-0DC1-7D9BC08B7DE7}"/>
              </a:ext>
            </a:extLst>
          </p:cNvPr>
          <p:cNvSpPr txBox="1"/>
          <p:nvPr/>
        </p:nvSpPr>
        <p:spPr>
          <a:xfrm>
            <a:off x="6951196" y="6528957"/>
            <a:ext cx="522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Figures are from Kandel textbook unless otherwise stated</a:t>
            </a:r>
          </a:p>
        </p:txBody>
      </p:sp>
    </p:spTree>
    <p:extLst>
      <p:ext uri="{BB962C8B-B14F-4D97-AF65-F5344CB8AC3E}">
        <p14:creationId xmlns:p14="http://schemas.microsoft.com/office/powerpoint/2010/main" val="296777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256B5-5635-33B1-B456-C319579F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58" y="1250305"/>
            <a:ext cx="4746661" cy="37053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F42553-6AE3-7669-AC3A-580DC3D9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4" y="295702"/>
            <a:ext cx="10544693" cy="831109"/>
          </a:xfrm>
        </p:spPr>
        <p:txBody>
          <a:bodyPr/>
          <a:lstStyle/>
          <a:p>
            <a:r>
              <a:rPr lang="en-US" dirty="0"/>
              <a:t>Focus this semester has been on computational level of understanding (why does a system behave the way it does?)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6F199-786A-C1B4-262B-6E0765D3BB92}"/>
              </a:ext>
            </a:extLst>
          </p:cNvPr>
          <p:cNvSpPr txBox="1"/>
          <p:nvPr/>
        </p:nvSpPr>
        <p:spPr>
          <a:xfrm>
            <a:off x="6219290" y="1725647"/>
            <a:ext cx="5883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“…trying to understand perception by understanding neurons is like trying to understand a bird’s flight by studying only feathers. It just cannot be done.”</a:t>
            </a:r>
          </a:p>
          <a:p>
            <a:endParaRPr lang="en-US" sz="2000" dirty="0"/>
          </a:p>
          <a:p>
            <a:r>
              <a:rPr lang="en-US" sz="2000" dirty="0"/>
              <a:t>- David Marr (Chapter 1 of </a:t>
            </a:r>
            <a:r>
              <a:rPr lang="en-US" sz="2000" i="1" dirty="0"/>
              <a:t>Vision</a:t>
            </a:r>
            <a:r>
              <a:rPr lang="en-US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09545-C13B-2D9C-1FE1-FA40CFCC7095}"/>
              </a:ext>
            </a:extLst>
          </p:cNvPr>
          <p:cNvSpPr txBox="1"/>
          <p:nvPr/>
        </p:nvSpPr>
        <p:spPr>
          <a:xfrm>
            <a:off x="250794" y="5303289"/>
            <a:ext cx="11690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Marr’s levels of analysis point to the need to understand the </a:t>
            </a:r>
            <a:r>
              <a:rPr lang="en-US" sz="2000" i="1" dirty="0"/>
              <a:t>why</a:t>
            </a:r>
            <a:r>
              <a:rPr lang="en-US" sz="2000" dirty="0"/>
              <a:t> of a behavior—</a:t>
            </a:r>
            <a:r>
              <a:rPr lang="en-US" sz="2000" dirty="0" err="1"/>
              <a:t>i.e</a:t>
            </a:r>
            <a:r>
              <a:rPr lang="en-US" sz="2000" dirty="0"/>
              <a:t>, the computational problem or goal.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BD120-D996-0FCA-4EF7-8F3D6F731CB7}"/>
              </a:ext>
            </a:extLst>
          </p:cNvPr>
          <p:cNvSpPr txBox="1"/>
          <p:nvPr/>
        </p:nvSpPr>
        <p:spPr>
          <a:xfrm>
            <a:off x="9032886" y="6550223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Krakauer et al, </a:t>
            </a:r>
            <a:r>
              <a:rPr lang="en-US" sz="1400" i="1" dirty="0"/>
              <a:t>Neuron </a:t>
            </a:r>
            <a:r>
              <a:rPr lang="en-US" sz="14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19594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26D2-0E51-8E4D-94AD-5A7A1AA887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Two-part operational definition:</a:t>
            </a:r>
          </a:p>
          <a:p>
            <a:endParaRPr lang="en-US" sz="2000" dirty="0"/>
          </a:p>
          <a:p>
            <a:pPr marL="428615" indent="-428615">
              <a:buAutoNum type="romanLcParenBoth"/>
            </a:pPr>
            <a:r>
              <a:rPr lang="en-US" sz="2000" dirty="0"/>
              <a:t>Skill acquisition—the processes by which an individual acquires the ability to rapidly identify an appropriate movement goal given a particular task context, select the correct action given a sensory stimulus and/or the current state of the body and the world, and execute that action with accuracy and precision</a:t>
            </a:r>
          </a:p>
          <a:p>
            <a:pPr marL="428615" indent="-428615">
              <a:buAutoNum type="romanLcParenBoth"/>
            </a:pPr>
            <a:r>
              <a:rPr lang="en-US" sz="2000" b="1" dirty="0"/>
              <a:t>Skill maintenance—the ability to maintain performance levels of existing skills under changing conditions</a:t>
            </a:r>
          </a:p>
          <a:p>
            <a:endParaRPr lang="en-US" sz="2000" b="1" i="1" dirty="0"/>
          </a:p>
          <a:p>
            <a:endParaRPr lang="en-US" sz="2000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3BD2C-568E-0441-AAC5-20AE89BF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motor learning?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FDC7F-B160-6CF0-CA7F-74112654949C}"/>
              </a:ext>
            </a:extLst>
          </p:cNvPr>
          <p:cNvSpPr txBox="1"/>
          <p:nvPr/>
        </p:nvSpPr>
        <p:spPr>
          <a:xfrm>
            <a:off x="9121929" y="6550223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Krakauer et al, </a:t>
            </a:r>
            <a:r>
              <a:rPr lang="en-US" sz="1400" i="1" dirty="0" err="1"/>
              <a:t>Compr</a:t>
            </a:r>
            <a:r>
              <a:rPr lang="en-US" sz="1400" i="1" dirty="0"/>
              <a:t> </a:t>
            </a:r>
            <a:r>
              <a:rPr lang="en-US" sz="1400" i="1" dirty="0" err="1"/>
              <a:t>Physiol</a:t>
            </a:r>
            <a:r>
              <a:rPr lang="en-US" sz="1400" i="1" dirty="0"/>
              <a:t> </a:t>
            </a:r>
            <a:r>
              <a:rPr lang="en-US" sz="14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97653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A54C-3A4B-4C43-A1C2-5CC52349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Motor learning is comprised of multiple learning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6A956-0AE1-734C-B2F6-C574FD8C0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5"/>
          <a:stretch/>
        </p:blipFill>
        <p:spPr>
          <a:xfrm>
            <a:off x="506861" y="1526753"/>
            <a:ext cx="9129788" cy="313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AF329D-2ACA-9D4A-BBAB-3281FF58C6C9}"/>
              </a:ext>
            </a:extLst>
          </p:cNvPr>
          <p:cNvSpPr txBox="1"/>
          <p:nvPr/>
        </p:nvSpPr>
        <p:spPr>
          <a:xfrm>
            <a:off x="7849456" y="6538229"/>
            <a:ext cx="425050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>
                <a:latin typeface="Arial" charset="0"/>
                <a:ea typeface="Arial" charset="0"/>
                <a:cs typeface="Arial" charset="0"/>
              </a:rPr>
              <a:t>Krakauer and </a:t>
            </a:r>
            <a:r>
              <a:rPr lang="en-US" sz="1351" dirty="0" err="1">
                <a:latin typeface="Arial" charset="0"/>
                <a:ea typeface="Arial" charset="0"/>
                <a:cs typeface="Arial" charset="0"/>
              </a:rPr>
              <a:t>Mazzoni</a:t>
            </a:r>
            <a:r>
              <a:rPr lang="en-US" sz="135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351" i="1" dirty="0" err="1">
                <a:latin typeface="Arial" charset="0"/>
                <a:ea typeface="Arial" charset="0"/>
                <a:cs typeface="Arial" charset="0"/>
              </a:rPr>
              <a:t>Curr</a:t>
            </a:r>
            <a:r>
              <a:rPr lang="en-US" sz="1351" i="1" dirty="0">
                <a:latin typeface="Arial" charset="0"/>
                <a:ea typeface="Arial" charset="0"/>
                <a:cs typeface="Arial" charset="0"/>
              </a:rPr>
              <a:t> Opinion </a:t>
            </a:r>
            <a:r>
              <a:rPr lang="en-US" sz="1351" i="1" dirty="0" err="1">
                <a:latin typeface="Arial" charset="0"/>
                <a:ea typeface="Arial" charset="0"/>
                <a:cs typeface="Arial" charset="0"/>
              </a:rPr>
              <a:t>Neurobiol</a:t>
            </a:r>
            <a:r>
              <a:rPr lang="en-US" sz="1351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351" dirty="0">
                <a:latin typeface="Arial" charset="0"/>
                <a:ea typeface="Arial" charset="0"/>
                <a:cs typeface="Arial" charset="0"/>
              </a:rPr>
              <a:t>2011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32F80-56F2-8D85-4DC5-DD72FED1E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693" y="1909826"/>
            <a:ext cx="2489200" cy="204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F20955-B843-86B0-8FF2-9E59552DBBC0}"/>
              </a:ext>
            </a:extLst>
          </p:cNvPr>
          <p:cNvSpPr txBox="1"/>
          <p:nvPr/>
        </p:nvSpPr>
        <p:spPr>
          <a:xfrm>
            <a:off x="652974" y="5117048"/>
            <a:ext cx="1066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Proposed mapping of different learning processes to specific brain structures. Today, we focus on principles underlying these processes more than the structures. </a:t>
            </a:r>
          </a:p>
        </p:txBody>
      </p:sp>
    </p:spTree>
    <p:extLst>
      <p:ext uri="{BB962C8B-B14F-4D97-AF65-F5344CB8AC3E}">
        <p14:creationId xmlns:p14="http://schemas.microsoft.com/office/powerpoint/2010/main" val="137876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D20E4-1D58-3149-913D-5315CEE8F1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“…fundamental feature of human competence, underlying capacities as diverse as feeding and object manipulation” </a:t>
            </a:r>
            <a:r>
              <a:rPr lang="en-US" sz="1600" dirty="0"/>
              <a:t>(Kim, Avraham &amp; Ivry 2021)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task: mixture of low-level control mechanisms with higher level 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of the most well-studied movements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856E5-B82A-484F-A142-83031AD0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reaching?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AFAD9-F3D2-79B5-1952-FC92E41B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3974046"/>
            <a:ext cx="7137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8F0E-482F-1E47-8CC4-DDF34215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(and feedback) control</a:t>
            </a:r>
          </a:p>
        </p:txBody>
      </p:sp>
      <p:pic>
        <p:nvPicPr>
          <p:cNvPr id="4" name="Picture 2" descr="33x11">
            <a:extLst>
              <a:ext uri="{FF2B5EF4-FFF2-40B4-BE49-F238E27FC236}">
                <a16:creationId xmlns:a16="http://schemas.microsoft.com/office/drawing/2014/main" id="{D8F875D5-728E-9D4B-8A6B-86DE01762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/>
          <a:stretch/>
        </p:blipFill>
        <p:spPr bwMode="auto">
          <a:xfrm>
            <a:off x="3393761" y="1076235"/>
            <a:ext cx="5417824" cy="451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64D52-5A72-1248-8F15-6C524A12DB75}"/>
              </a:ext>
            </a:extLst>
          </p:cNvPr>
          <p:cNvSpPr txBox="1"/>
          <p:nvPr/>
        </p:nvSpPr>
        <p:spPr>
          <a:xfrm>
            <a:off x="585275" y="5816651"/>
            <a:ext cx="1103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Most skilled movements require both. Primarily concerning ourselves with feedforward today. However, when it comes to fast goal-directed reaching, a sign of skill is the near total reliance on feedforward control. </a:t>
            </a:r>
          </a:p>
        </p:txBody>
      </p:sp>
    </p:spTree>
    <p:extLst>
      <p:ext uri="{BB962C8B-B14F-4D97-AF65-F5344CB8AC3E}">
        <p14:creationId xmlns:p14="http://schemas.microsoft.com/office/powerpoint/2010/main" val="2033397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7801-028C-9349-A404-0D358DC1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Internal models are critical for control and learning</a:t>
            </a:r>
          </a:p>
        </p:txBody>
      </p:sp>
      <p:pic>
        <p:nvPicPr>
          <p:cNvPr id="4" name="Picture 3" descr="33x03">
            <a:extLst>
              <a:ext uri="{FF2B5EF4-FFF2-40B4-BE49-F238E27FC236}">
                <a16:creationId xmlns:a16="http://schemas.microsoft.com/office/drawing/2014/main" id="{842D6820-92D5-534B-B6DC-3870DA466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24" y="1155865"/>
            <a:ext cx="7511766" cy="47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4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bc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bc" id="{D228FE30-F3C2-AC4F-92DA-DB07FBD324E7}" vid="{D93D85ED-1AC5-3A4D-9157-F0EC650520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ubc</Template>
  <TotalTime>2900</TotalTime>
  <Words>1589</Words>
  <Application>Microsoft Macintosh PowerPoint</Application>
  <PresentationFormat>Widescreen</PresentationFormat>
  <Paragraphs>136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Times</vt:lpstr>
      <vt:lpstr>Whitney Book</vt:lpstr>
      <vt:lpstr>ubc</vt:lpstr>
      <vt:lpstr>KIN 482D: Computational modeling of human sensorimotor control and learning</vt:lpstr>
      <vt:lpstr>Housekeeping</vt:lpstr>
      <vt:lpstr>Sensorimotor control is difficult</vt:lpstr>
      <vt:lpstr>Focus this semester has been on computational level of understanding (why does a system behave the way it does?)</vt:lpstr>
      <vt:lpstr>What is motor learning?</vt:lpstr>
      <vt:lpstr>Motor learning is comprised of multiple learning processes</vt:lpstr>
      <vt:lpstr>Why reaching?</vt:lpstr>
      <vt:lpstr>Feedforward (and feedback) control</vt:lpstr>
      <vt:lpstr>Internal models are critical for control and learning</vt:lpstr>
      <vt:lpstr>Sensory prediction errors are teaching signal for adapting internal models (sensorimotor maps)</vt:lpstr>
      <vt:lpstr>Accurate prediction is key for skill maintenance</vt:lpstr>
      <vt:lpstr>Implicit motor adaptation – learning from sensory prediction errors</vt:lpstr>
      <vt:lpstr>Visuomotor rotation is another way of inducing motor adaptation</vt:lpstr>
      <vt:lpstr>Theoretical Models of Motor Control and Motor Learning (Haith &amp; Krakauer)</vt:lpstr>
      <vt:lpstr>State estimation: making sense of sensory feedback</vt:lpstr>
      <vt:lpstr>State estimation</vt:lpstr>
      <vt:lpstr>Motor learning</vt:lpstr>
      <vt:lpstr>Motor learning: State-space models</vt:lpstr>
      <vt:lpstr>Motor learning: State-space models</vt:lpstr>
      <vt:lpstr>Adaptation leads to short-term changes in sensorimotor maps</vt:lpstr>
      <vt:lpstr>State-space model predicts residual error at asymptote</vt:lpstr>
      <vt:lpstr>State-space models summary</vt:lpstr>
      <vt:lpstr>Beyond state-space models: Learning as estimation</vt:lpstr>
      <vt:lpstr>Kalman Filter as a model of motor learning</vt:lpstr>
      <vt:lpstr>Kalman Filter as a model of motor learning</vt:lpstr>
      <vt:lpstr>Outlook</vt:lpstr>
      <vt:lpstr>Context for Wednesday’s discussion of Smith et al (2006)</vt:lpstr>
      <vt:lpstr>Context for Wednesday’s discussion of Smith et al (2006)</vt:lpstr>
      <vt:lpstr>For Wednesday’s class…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 482D: Computational modeling of human sensorimotor control and learning</dc:title>
  <dc:creator>Kim, Hyosub</dc:creator>
  <cp:lastModifiedBy>Kim, Hyosub</cp:lastModifiedBy>
  <cp:revision>9</cp:revision>
  <dcterms:created xsi:type="dcterms:W3CDTF">2024-03-14T23:24:02Z</dcterms:created>
  <dcterms:modified xsi:type="dcterms:W3CDTF">2024-03-18T18:51:50Z</dcterms:modified>
</cp:coreProperties>
</file>